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0"/>
  </p:notesMasterIdLst>
  <p:handoutMasterIdLst>
    <p:handoutMasterId r:id="rId41"/>
  </p:handoutMasterIdLst>
  <p:sldIdLst>
    <p:sldId id="603" r:id="rId5"/>
    <p:sldId id="2147483507" r:id="rId6"/>
    <p:sldId id="2147483520" r:id="rId7"/>
    <p:sldId id="375" r:id="rId8"/>
    <p:sldId id="2147483537" r:id="rId9"/>
    <p:sldId id="2147483522" r:id="rId10"/>
    <p:sldId id="2147483483" r:id="rId11"/>
    <p:sldId id="2500" r:id="rId12"/>
    <p:sldId id="2147483523" r:id="rId13"/>
    <p:sldId id="2147483538" r:id="rId14"/>
    <p:sldId id="267" r:id="rId15"/>
    <p:sldId id="2147483530" r:id="rId16"/>
    <p:sldId id="2147483524" r:id="rId17"/>
    <p:sldId id="2147483525" r:id="rId18"/>
    <p:sldId id="2147483527" r:id="rId19"/>
    <p:sldId id="2147483526" r:id="rId20"/>
    <p:sldId id="2147483539" r:id="rId21"/>
    <p:sldId id="2147483528" r:id="rId22"/>
    <p:sldId id="2147483540" r:id="rId23"/>
    <p:sldId id="2147483531" r:id="rId24"/>
    <p:sldId id="2147483529" r:id="rId25"/>
    <p:sldId id="2147483643" r:id="rId26"/>
    <p:sldId id="2147483532" r:id="rId27"/>
    <p:sldId id="2147483536" r:id="rId28"/>
    <p:sldId id="2147483646" r:id="rId29"/>
    <p:sldId id="2147483533" r:id="rId30"/>
    <p:sldId id="2147483644" r:id="rId31"/>
    <p:sldId id="2147483645" r:id="rId32"/>
    <p:sldId id="2147483534" r:id="rId33"/>
    <p:sldId id="2147483535" r:id="rId34"/>
    <p:sldId id="2147483647" r:id="rId35"/>
    <p:sldId id="256" r:id="rId36"/>
    <p:sldId id="258" r:id="rId37"/>
    <p:sldId id="582" r:id="rId38"/>
    <p:sldId id="2419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3936"/>
    <a:srgbClr val="66BA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1" autoAdjust="0"/>
    <p:restoredTop sz="96419" autoAdjust="0"/>
  </p:normalViewPr>
  <p:slideViewPr>
    <p:cSldViewPr snapToGrid="0" snapToObjects="1">
      <p:cViewPr varScale="1">
        <p:scale>
          <a:sx n="125" d="100"/>
          <a:sy n="125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49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35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01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网络基本知识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015E45-B78B-EC4A-CAB5-642F826A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网络层级结构：单层 </a:t>
            </a:r>
            <a:r>
              <a:rPr lang="en" altLang="zh-CN" dirty="0"/>
              <a:t>vs </a:t>
            </a:r>
            <a:r>
              <a:rPr lang="zh-CN" altLang="en-US" dirty="0"/>
              <a:t>多层组网​结构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F659491-E2E9-E52B-E4C5-6C9B82E5A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5AEAAA6-3840-438C-912E-824868F4BF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0" name="Picture 6" descr="GPU Networking Basics, Part 2 - by Austin Lyons - Chipstrat">
            <a:extLst>
              <a:ext uri="{FF2B5EF4-FFF2-40B4-BE49-F238E27FC236}">
                <a16:creationId xmlns:a16="http://schemas.microsoft.com/office/drawing/2014/main" id="{2E0DD087-2CA8-507E-D541-529A06C6A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50029" y="1246908"/>
            <a:ext cx="6221003" cy="5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组网：优先选</a:t>
            </a:r>
            <a:r>
              <a:rPr lang="en-US" altLang="zh-CN" dirty="0"/>
              <a:t>400</a:t>
            </a:r>
            <a:r>
              <a:rPr lang="en" altLang="zh-CN" dirty="0"/>
              <a:t>G</a:t>
            </a:r>
            <a:r>
              <a:rPr lang="zh-CN" altLang="en-US" dirty="0"/>
              <a:t>的场景  </a:t>
            </a:r>
            <a:r>
              <a:rPr lang="en-US" altLang="zh-CN" dirty="0"/>
              <a:t>vs</a:t>
            </a:r>
            <a:r>
              <a:rPr lang="zh-CN" altLang="en-US" dirty="0"/>
              <a:t>  优先选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-US" dirty="0"/>
              <a:t>的场景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AB0A3-649B-D4D8-ADA2-D085834B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17" y="1262466"/>
            <a:ext cx="7632272" cy="50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7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Gill Sans MT" panose="020B0502020104020203" pitchFamily="34" charset="0"/>
              </a:rPr>
              <a:t>网络效率关键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sz="7200" dirty="0">
                <a:latin typeface="Gill Sans MT" panose="020B0502020104020203" pitchFamily="34" charset="0"/>
              </a:rPr>
              <a:t>带宽与流量管理</a:t>
            </a:r>
          </a:p>
        </p:txBody>
      </p:sp>
    </p:spTree>
    <p:extLst>
      <p:ext uri="{BB962C8B-B14F-4D97-AF65-F5344CB8AC3E}">
        <p14:creationId xmlns:p14="http://schemas.microsoft.com/office/powerpoint/2010/main" val="210473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B0291-1A04-EAAE-E74D-6C2412D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带宽收敛比：无收敛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N:1</a:t>
            </a:r>
            <a:r>
              <a:rPr lang="zh-CN" altLang="en-US" dirty="0"/>
              <a:t> 收敛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AF941-0F29-5268-B25C-EC68C084E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网络</a:t>
            </a:r>
            <a:r>
              <a:rPr lang="en-US" altLang="zh-CN" dirty="0"/>
              <a:t>“</a:t>
            </a:r>
            <a:r>
              <a:rPr lang="zh-CN" altLang="en-US" dirty="0"/>
              <a:t>入口宽度</a:t>
            </a:r>
            <a:r>
              <a:rPr lang="en-US" altLang="zh-CN" dirty="0"/>
              <a:t>”</a:t>
            </a:r>
            <a:r>
              <a:rPr lang="zh-CN" altLang="en-US" dirty="0"/>
              <a:t>与</a:t>
            </a:r>
            <a:r>
              <a:rPr lang="en-US" altLang="zh-CN" dirty="0"/>
              <a:t>“</a:t>
            </a:r>
            <a:r>
              <a:rPr lang="zh-CN" altLang="en-US" dirty="0"/>
              <a:t>出口宽度</a:t>
            </a:r>
            <a:r>
              <a:rPr lang="en-US" altLang="zh-CN" dirty="0"/>
              <a:t>”</a:t>
            </a:r>
            <a:r>
              <a:rPr lang="zh-CN" altLang="en-US" dirty="0"/>
              <a:t>的比例，收敛比 </a:t>
            </a:r>
            <a:r>
              <a:rPr lang="en-US" altLang="zh-CN" dirty="0"/>
              <a:t>= ∑</a:t>
            </a:r>
            <a:r>
              <a:rPr lang="zh-CN" altLang="en-US" dirty="0"/>
              <a:t>下行端口带宽 </a:t>
            </a:r>
            <a:r>
              <a:rPr lang="en-US" altLang="zh-CN" dirty="0"/>
              <a:t>/ ∑</a:t>
            </a:r>
            <a:r>
              <a:rPr lang="zh-CN" altLang="en-US" dirty="0"/>
              <a:t>上行端口带宽</a:t>
            </a:r>
          </a:p>
          <a:p>
            <a:endParaRPr lang="en-US" altLang="zh-CN" dirty="0"/>
          </a:p>
          <a:p>
            <a:r>
              <a:rPr lang="en-US" altLang="zh-CN" b="1" dirty="0"/>
              <a:t>1:1</a:t>
            </a:r>
            <a:r>
              <a:rPr lang="zh-CN" altLang="en-US" b="1" dirty="0"/>
              <a:t>无收敛：</a:t>
            </a:r>
            <a:r>
              <a:rPr lang="en-US" altLang="zh-CN" dirty="0"/>
              <a:t>10</a:t>
            </a:r>
            <a:r>
              <a:rPr lang="zh-CN" altLang="en-US" dirty="0"/>
              <a:t> 条入口车道对应 </a:t>
            </a:r>
            <a:r>
              <a:rPr lang="en-US" altLang="zh-CN" dirty="0"/>
              <a:t>10</a:t>
            </a:r>
            <a:r>
              <a:rPr lang="zh-CN" altLang="en-US" dirty="0"/>
              <a:t> 条出口车道（理想状态）</a:t>
            </a:r>
          </a:p>
          <a:p>
            <a:r>
              <a:rPr lang="en-US" altLang="zh-CN" b="1" dirty="0"/>
              <a:t>3:1</a:t>
            </a:r>
            <a:r>
              <a:rPr lang="zh-CN" altLang="en-US" b="1" dirty="0"/>
              <a:t>收敛：</a:t>
            </a:r>
            <a:r>
              <a:rPr lang="en-US" altLang="zh-CN" dirty="0"/>
              <a:t>3</a:t>
            </a:r>
            <a:r>
              <a:rPr lang="zh-CN" altLang="en-US" dirty="0"/>
              <a:t> 条入口车道挤进 </a:t>
            </a:r>
            <a:r>
              <a:rPr lang="en-US" altLang="zh-CN" dirty="0"/>
              <a:t>1</a:t>
            </a:r>
            <a:r>
              <a:rPr lang="zh-CN" altLang="en-US" dirty="0"/>
              <a:t> 条出口车道（必然堵车）</a:t>
            </a:r>
            <a:endParaRPr lang="en-US" altLang="zh-CN" dirty="0"/>
          </a:p>
          <a:p>
            <a:r>
              <a:rPr lang="en-US" altLang="zh-CN" dirty="0"/>
              <a:t>90%</a:t>
            </a:r>
            <a:r>
              <a:rPr lang="zh-CN" altLang="en-US" dirty="0"/>
              <a:t>  </a:t>
            </a:r>
            <a:r>
              <a:rPr lang="en" altLang="zh-CN" dirty="0"/>
              <a:t>AI</a:t>
            </a:r>
            <a:r>
              <a:rPr lang="zh-CN" altLang="en-US" dirty="0"/>
              <a:t> 训练集群卡顿源于网络收敛比过高，就像 </a:t>
            </a:r>
            <a:r>
              <a:rPr lang="en-US" altLang="zh-CN" dirty="0"/>
              <a:t>100</a:t>
            </a:r>
            <a:r>
              <a:rPr lang="zh-CN" altLang="en-US" dirty="0"/>
              <a:t> 辆车挤进 </a:t>
            </a:r>
            <a:r>
              <a:rPr lang="en-US" altLang="zh-CN" dirty="0"/>
              <a:t>30</a:t>
            </a:r>
            <a:r>
              <a:rPr lang="zh-CN" altLang="en-US" dirty="0"/>
              <a:t> 个收费口 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AI</a:t>
            </a:r>
            <a:r>
              <a:rPr lang="zh-CN" altLang="en-US" dirty="0"/>
              <a:t> 训练中，</a:t>
            </a:r>
            <a:r>
              <a:rPr lang="en" altLang="zh-CN" dirty="0"/>
              <a:t>GPU</a:t>
            </a:r>
            <a:r>
              <a:rPr lang="zh-CN" altLang="en-US" dirty="0"/>
              <a:t> 需要频繁交换海量参数</a:t>
            </a:r>
          </a:p>
          <a:p>
            <a:r>
              <a:rPr lang="zh-CN" altLang="en-US" dirty="0"/>
              <a:t>高收敛比导致</a:t>
            </a:r>
            <a:r>
              <a:rPr lang="en-US" altLang="zh-CN" dirty="0"/>
              <a:t>“</a:t>
            </a:r>
            <a:r>
              <a:rPr lang="zh-CN" altLang="en-US" dirty="0"/>
              <a:t>数据堵车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" altLang="zh-CN" dirty="0"/>
              <a:t>GPU</a:t>
            </a:r>
            <a:r>
              <a:rPr lang="zh-CN" altLang="en-US" dirty="0"/>
              <a:t> 大部分时间在等数据，算力浪费</a:t>
            </a:r>
          </a:p>
          <a:p>
            <a:r>
              <a:rPr lang="zh-CN" altLang="en-US" dirty="0"/>
              <a:t>现代 </a:t>
            </a:r>
            <a:r>
              <a:rPr lang="en" altLang="zh-CN" dirty="0"/>
              <a:t>AI</a:t>
            </a:r>
            <a:r>
              <a:rPr lang="zh-CN" altLang="en-US" dirty="0"/>
              <a:t> 集群正从传统的 </a:t>
            </a:r>
            <a:r>
              <a:rPr lang="en-US" altLang="zh-CN" dirty="0"/>
              <a:t>3:1</a:t>
            </a:r>
            <a:r>
              <a:rPr lang="zh-CN" altLang="en-US" dirty="0"/>
              <a:t> 收敛向 </a:t>
            </a:r>
            <a:r>
              <a:rPr lang="en-US" altLang="zh-CN" dirty="0"/>
              <a:t>1:1</a:t>
            </a:r>
            <a:r>
              <a:rPr lang="zh-CN" altLang="en-US" dirty="0"/>
              <a:t> 无收敛演进，</a:t>
            </a:r>
            <a:r>
              <a:rPr lang="en-US" altLang="zh-CN" dirty="0"/>
              <a:t>400</a:t>
            </a:r>
            <a:r>
              <a:rPr lang="en" altLang="zh-CN" dirty="0"/>
              <a:t>G</a:t>
            </a:r>
            <a:r>
              <a:rPr lang="zh-CN" altLang="en-US" dirty="0"/>
              <a:t> 高性能网卡成为主流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85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B0291-1A04-EAAE-E74D-6C2412D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带宽收敛比：无收敛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N:1</a:t>
            </a:r>
            <a:r>
              <a:rPr lang="zh-CN" altLang="en-US" dirty="0"/>
              <a:t> 收敛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AF941-0F29-5268-B25C-EC68C084E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网络</a:t>
            </a:r>
            <a:r>
              <a:rPr lang="en-US" altLang="zh-CN" dirty="0"/>
              <a:t>“</a:t>
            </a:r>
            <a:r>
              <a:rPr lang="zh-CN" altLang="en-US" dirty="0"/>
              <a:t>入口宽度</a:t>
            </a:r>
            <a:r>
              <a:rPr lang="en-US" altLang="zh-CN" dirty="0"/>
              <a:t>”</a:t>
            </a:r>
            <a:r>
              <a:rPr lang="zh-CN" altLang="en-US" dirty="0"/>
              <a:t>与</a:t>
            </a:r>
            <a:r>
              <a:rPr lang="en-US" altLang="zh-CN" dirty="0"/>
              <a:t>“</a:t>
            </a:r>
            <a:r>
              <a:rPr lang="zh-CN" altLang="en-US" dirty="0"/>
              <a:t>出口宽度</a:t>
            </a:r>
            <a:r>
              <a:rPr lang="en-US" altLang="zh-CN" dirty="0"/>
              <a:t>”</a:t>
            </a:r>
            <a:r>
              <a:rPr lang="zh-CN" altLang="en-US" dirty="0"/>
              <a:t>的比例，收敛比 </a:t>
            </a:r>
            <a:r>
              <a:rPr lang="en-US" altLang="zh-CN" dirty="0"/>
              <a:t>= ∑</a:t>
            </a:r>
            <a:r>
              <a:rPr lang="zh-CN" altLang="en-US" dirty="0"/>
              <a:t>下行端口带宽 </a:t>
            </a:r>
            <a:r>
              <a:rPr lang="en-US" altLang="zh-CN" dirty="0"/>
              <a:t>/ ∑</a:t>
            </a:r>
            <a:r>
              <a:rPr lang="zh-CN" altLang="en-US" dirty="0"/>
              <a:t>上行端口带宽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1C77F-B90A-66A5-C55A-A3CD597DA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" t="18006" r="2793" b="11027"/>
          <a:stretch/>
        </p:blipFill>
        <p:spPr>
          <a:xfrm>
            <a:off x="812799" y="2194560"/>
            <a:ext cx="6941532" cy="173538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2B1673-DA83-923E-6240-38189E11A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8" t="37835" r="1977" b="8481"/>
          <a:stretch/>
        </p:blipFill>
        <p:spPr>
          <a:xfrm>
            <a:off x="812801" y="4456346"/>
            <a:ext cx="6941530" cy="160917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100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EAFF2-3BED-70F9-8946-31D82E33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网络拓扑：决定数据传输路径​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505394-E20D-2FEA-5C88-7EE4FED2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快递分拣中心布局，</a:t>
            </a:r>
            <a:r>
              <a:rPr lang="en" altLang="zh-CN" dirty="0"/>
              <a:t>Scale Out</a:t>
            </a:r>
            <a:r>
              <a:rPr lang="zh-CN" altLang="en-US" dirty="0"/>
              <a:t> 集群必须用高级拓扑架构，否则万卡 </a:t>
            </a:r>
            <a:r>
              <a:rPr lang="en-US" altLang="zh-CN" dirty="0"/>
              <a:t>AI</a:t>
            </a:r>
            <a:r>
              <a:rPr lang="zh-CN" altLang="en-US" dirty="0"/>
              <a:t> 集群服务器间通信会像没有导航的快递系统 </a:t>
            </a:r>
          </a:p>
          <a:p>
            <a:endParaRPr lang="en-US" altLang="zh-CN" dirty="0"/>
          </a:p>
          <a:p>
            <a:r>
              <a:rPr lang="en" altLang="zh-CN" dirty="0"/>
              <a:t>Scale Up</a:t>
            </a:r>
            <a:r>
              <a:rPr lang="zh-CN" altLang="en" dirty="0"/>
              <a:t>：</a:t>
            </a:r>
            <a:r>
              <a:rPr lang="zh-CN" altLang="en-US" dirty="0"/>
              <a:t>使用简单的全互联拓扑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</a:p>
          <a:p>
            <a:r>
              <a:rPr lang="en" altLang="zh-CN" dirty="0"/>
              <a:t>Scale Out</a:t>
            </a:r>
            <a:r>
              <a:rPr lang="zh-CN" altLang="en" dirty="0"/>
              <a:t>：</a:t>
            </a:r>
            <a:r>
              <a:rPr lang="zh-CN" altLang="en-US" dirty="0"/>
              <a:t>必须用高级拓扑架构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16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EAFF2-3BED-70F9-8946-31D82E33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网络拓扑：决定数据传输路径​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505394-E20D-2FEA-5C88-7EE4FED2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Scale Up</a:t>
            </a:r>
            <a:r>
              <a:rPr lang="zh-CN" altLang="en" b="1" dirty="0"/>
              <a:t>：</a:t>
            </a:r>
            <a:r>
              <a:rPr lang="zh-CN" altLang="en-US" b="1" dirty="0"/>
              <a:t>使用简单的全互联拓扑 </a:t>
            </a:r>
            <a:r>
              <a:rPr lang="en-US" altLang="zh-CN" b="1" dirty="0"/>
              <a:t>Full</a:t>
            </a:r>
            <a:r>
              <a:rPr lang="zh-CN" altLang="en-US" b="1" dirty="0"/>
              <a:t> </a:t>
            </a:r>
            <a:r>
              <a:rPr lang="en-US" altLang="zh-CN" b="1" dirty="0"/>
              <a:t>mesh</a:t>
            </a:r>
            <a:endParaRPr lang="zh-CN" altLang="en-US" b="1" dirty="0"/>
          </a:p>
          <a:p>
            <a:pPr lvl="1"/>
            <a:r>
              <a:rPr lang="zh-CN" altLang="en-US" dirty="0"/>
              <a:t>优势​​：任意两点直连（延迟最低）</a:t>
            </a:r>
          </a:p>
          <a:p>
            <a:pPr lvl="1"/>
            <a:r>
              <a:rPr lang="zh-CN" altLang="en-US" dirty="0"/>
              <a:t>致命伤​​：</a:t>
            </a:r>
            <a:r>
              <a:rPr lang="en" altLang="zh-CN" dirty="0"/>
              <a:t>GPU</a:t>
            </a:r>
            <a:r>
              <a:rPr lang="zh-CN" altLang="en-US" dirty="0"/>
              <a:t> 数量 </a:t>
            </a:r>
            <a:r>
              <a:rPr lang="en-US" altLang="zh-CN" dirty="0"/>
              <a:t>(</a:t>
            </a:r>
            <a:r>
              <a:rPr lang="en" altLang="zh-CN" dirty="0"/>
              <a:t>N)</a:t>
            </a:r>
            <a:r>
              <a:rPr lang="zh-CN" altLang="en-US" dirty="0"/>
              <a:t> ，连线数 </a:t>
            </a:r>
            <a:r>
              <a:rPr lang="en-US" altLang="zh-CN" dirty="0"/>
              <a:t>= </a:t>
            </a:r>
            <a:r>
              <a:rPr lang="en" altLang="zh-CN" dirty="0"/>
              <a:t>N(N-1)/2</a:t>
            </a:r>
            <a:r>
              <a:rPr lang="zh-CN" altLang="en-US" dirty="0"/>
              <a:t>，</a:t>
            </a:r>
            <a:r>
              <a:rPr lang="zh-CN" altLang="en" dirty="0"/>
              <a:t>如</a:t>
            </a:r>
            <a:r>
              <a:rPr lang="zh-CN" altLang="en-US" dirty="0"/>
              <a:t> </a:t>
            </a:r>
            <a:r>
              <a:rPr lang="en" altLang="zh-CN" dirty="0"/>
              <a:t>8 GPU</a:t>
            </a:r>
            <a:r>
              <a:rPr lang="zh-CN" altLang="en-US" dirty="0"/>
              <a:t> 需 </a:t>
            </a:r>
            <a:r>
              <a:rPr lang="en-US" altLang="zh-CN" dirty="0"/>
              <a:t>28</a:t>
            </a:r>
            <a:r>
              <a:rPr lang="zh-CN" altLang="en-US" dirty="0"/>
              <a:t> 条线路</a:t>
            </a:r>
            <a:br>
              <a:rPr lang="zh-CN" altLang="en-US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44377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051927-A68F-3483-104C-A788231A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网络拓扑：决定数据传输路径​</a:t>
            </a:r>
          </a:p>
        </p:txBody>
      </p:sp>
      <p:pic>
        <p:nvPicPr>
          <p:cNvPr id="2050" name="Picture 2" descr="Key Hyperscalers And Chip Makers Gang Up On Nvidia's NVSwitch Interconnect">
            <a:extLst>
              <a:ext uri="{FF2B5EF4-FFF2-40B4-BE49-F238E27FC236}">
                <a16:creationId xmlns:a16="http://schemas.microsoft.com/office/drawing/2014/main" id="{F050D0B4-6630-80D7-A4C9-6D5C5F6AE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9" y="1546166"/>
            <a:ext cx="10847144" cy="45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7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EAFF2-3BED-70F9-8946-31D82E33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网络拓扑：决定数据传输路径​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505394-E20D-2FEA-5C88-7EE4FED2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Scale Out</a:t>
            </a:r>
            <a:r>
              <a:rPr lang="zh-CN" altLang="en" b="1" dirty="0"/>
              <a:t>：</a:t>
            </a:r>
            <a:r>
              <a:rPr lang="zh-CN" altLang="en-US" b="1" dirty="0"/>
              <a:t>高级拓扑架构</a:t>
            </a:r>
            <a:endParaRPr lang="en-US" altLang="zh-CN" b="1" dirty="0"/>
          </a:p>
          <a:p>
            <a:pPr lvl="1"/>
            <a:r>
              <a:rPr lang="en" altLang="zh-CN" dirty="0"/>
              <a:t>Fat-Tree</a:t>
            </a:r>
            <a:r>
              <a:rPr lang="zh-CN" altLang="en" dirty="0"/>
              <a:t>：</a:t>
            </a:r>
            <a:r>
              <a:rPr lang="zh-CN" altLang="en-US" dirty="0"/>
              <a:t>像立体停车场，任意两点间有多个路径</a:t>
            </a:r>
          </a:p>
          <a:p>
            <a:pPr lvl="1"/>
            <a:r>
              <a:rPr lang="en" altLang="zh-CN" dirty="0"/>
              <a:t>Dragonfly</a:t>
            </a:r>
            <a:r>
              <a:rPr lang="zh-CN" altLang="en" dirty="0"/>
              <a:t>：</a:t>
            </a:r>
            <a:r>
              <a:rPr lang="zh-CN" altLang="en-US" dirty="0"/>
              <a:t>像机场中转系统，先同城快运再跨省转运</a:t>
            </a:r>
          </a:p>
          <a:p>
            <a:pPr lvl="1"/>
            <a:r>
              <a:rPr lang="en" altLang="zh-CN" dirty="0"/>
              <a:t>Clos</a:t>
            </a:r>
            <a:r>
              <a:rPr lang="zh-CN" altLang="en-US" dirty="0"/>
              <a:t>：现代</a:t>
            </a:r>
            <a:r>
              <a:rPr lang="en" altLang="zh-CN" dirty="0"/>
              <a:t>AI</a:t>
            </a:r>
            <a:r>
              <a:rPr lang="zh-CN" altLang="en-US" dirty="0"/>
              <a:t>集群的主流选择，可无限扩展</a:t>
            </a:r>
          </a:p>
          <a:p>
            <a:endParaRPr lang="en-US" altLang="zh-CN" dirty="0"/>
          </a:p>
          <a:p>
            <a:r>
              <a:rPr lang="zh-CN" altLang="en-US" dirty="0"/>
              <a:t>​​路径冗余​​：任意两点存在多条通路</a:t>
            </a:r>
            <a:br>
              <a:rPr lang="zh-CN" altLang="en-US" dirty="0"/>
            </a:br>
            <a:br>
              <a:rPr lang="zh-CN" altLang="en-US" dirty="0"/>
            </a:b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94275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组网：优先选</a:t>
            </a:r>
            <a:r>
              <a:rPr lang="en-US" altLang="zh-CN" dirty="0"/>
              <a:t>400</a:t>
            </a:r>
            <a:r>
              <a:rPr lang="en" altLang="zh-CN" dirty="0"/>
              <a:t>G</a:t>
            </a:r>
            <a:r>
              <a:rPr lang="zh-CN" altLang="en-US" dirty="0"/>
              <a:t>的场景  </a:t>
            </a:r>
            <a:r>
              <a:rPr lang="en-US" altLang="zh-CN" dirty="0"/>
              <a:t>vs</a:t>
            </a:r>
            <a:r>
              <a:rPr lang="zh-CN" altLang="en-US" dirty="0"/>
              <a:t>  优先选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-US" dirty="0"/>
              <a:t>的场景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AB0A3-649B-D4D8-ADA2-D085834B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17" y="1262466"/>
            <a:ext cx="7632272" cy="50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网络硬件基础</a:t>
            </a:r>
            <a:endParaRPr lang="en-US" altLang="zh-CN" b="1" i="0" dirty="0">
              <a:effectLst/>
              <a:latin typeface="system-ui"/>
            </a:endParaRPr>
          </a:p>
          <a:p>
            <a:r>
              <a:rPr lang="zh-CN" altLang="en-US" sz="7200" b="1" i="0" dirty="0">
                <a:effectLst/>
                <a:latin typeface="system-ui"/>
              </a:rPr>
              <a:t>交通基础设施</a:t>
            </a:r>
          </a:p>
        </p:txBody>
      </p:sp>
    </p:spTree>
    <p:extLst>
      <p:ext uri="{BB962C8B-B14F-4D97-AF65-F5344CB8AC3E}">
        <p14:creationId xmlns:p14="http://schemas.microsoft.com/office/powerpoint/2010/main" val="127689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82E60-2E70-8962-ADED-A0AB2BD7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多平面网络，业务隔离术，​数据使用专用网络通道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D8F88C-F0C3-EB47-A945-46E9D23F4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数据面 </a:t>
            </a:r>
            <a:r>
              <a:rPr lang="en-US" altLang="zh-CN" dirty="0"/>
              <a:t>or</a:t>
            </a:r>
            <a:r>
              <a:rPr lang="zh-CN" altLang="en-US" dirty="0"/>
              <a:t> 参数面：运输货物的卡车（传输训练数据）</a:t>
            </a:r>
          </a:p>
          <a:p>
            <a:r>
              <a:rPr lang="zh-CN" altLang="en-US" dirty="0"/>
              <a:t>存储面 </a:t>
            </a:r>
            <a:r>
              <a:rPr lang="en-US" altLang="zh-CN" dirty="0"/>
              <a:t>or</a:t>
            </a:r>
            <a:r>
              <a:rPr lang="zh-CN" altLang="en-US" dirty="0"/>
              <a:t> 数据面：专用冷链车（处理模型参数）</a:t>
            </a:r>
            <a:endParaRPr lang="en-US" altLang="zh-CN" dirty="0"/>
          </a:p>
          <a:p>
            <a:r>
              <a:rPr lang="zh-CN" altLang="en-US" dirty="0"/>
              <a:t>控制面 </a:t>
            </a:r>
            <a:r>
              <a:rPr lang="en-US" altLang="zh-CN" dirty="0"/>
              <a:t>or</a:t>
            </a:r>
            <a:r>
              <a:rPr lang="zh-CN" altLang="en-US" dirty="0"/>
              <a:t> 带内外面：调度中心的电话线（管理通信指令）</a:t>
            </a:r>
          </a:p>
          <a:p>
            <a:endParaRPr lang="en-US" altLang="zh-CN" dirty="0"/>
          </a:p>
          <a:p>
            <a:r>
              <a:rPr lang="zh-CN" altLang="en-US" dirty="0"/>
              <a:t>混合业务会导致：</a:t>
            </a:r>
            <a:r>
              <a:rPr lang="en-US" altLang="zh-CN" dirty="0"/>
              <a:t>e.g.</a:t>
            </a:r>
            <a:r>
              <a:rPr lang="zh-CN" altLang="en-US" dirty="0"/>
              <a:t> 运蔬菜的卡车占用了运药品的通道</a:t>
            </a:r>
            <a:endParaRPr lang="en-US" altLang="zh-CN" dirty="0"/>
          </a:p>
          <a:p>
            <a:r>
              <a:rPr lang="en" altLang="zh-CN" dirty="0"/>
              <a:t>AI</a:t>
            </a:r>
            <a:r>
              <a:rPr lang="zh-CN" altLang="en-US" dirty="0"/>
              <a:t> 集群通过多平面优化，显著提升训练效率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90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DA8A19-F5E3-082A-C2FC-E7B37E25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</a:t>
            </a:r>
            <a:r>
              <a:rPr lang="en-US" altLang="zh-CN" dirty="0"/>
              <a:t>AI </a:t>
            </a:r>
            <a:r>
              <a:rPr lang="zh-CN" altLang="en-US" dirty="0"/>
              <a:t>集群网络平面划分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CB52E-5BDF-EFE6-5C14-4492422B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8" y="1246908"/>
            <a:ext cx="11514925" cy="52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8AD7-1776-BB14-3986-F4332DCA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框式 </a:t>
            </a:r>
            <a:r>
              <a:rPr lang="en" altLang="zh-CN" dirty="0"/>
              <a:t>vs </a:t>
            </a:r>
            <a:r>
              <a:rPr lang="zh-CN" altLang="en-US" dirty="0"/>
              <a:t>盒式设备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07564-F1F6-A1EB-1290-ADDFB1A1E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万卡</a:t>
            </a:r>
            <a:r>
              <a:rPr lang="en" altLang="zh-CN" dirty="0"/>
              <a:t>AI</a:t>
            </a:r>
            <a:r>
              <a:rPr lang="zh-CN" altLang="en-US" dirty="0"/>
              <a:t>集群需要的交换机端口数远超普通数据中心，传统网络架构无法支撑。 </a:t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C5B9F7-06D0-9465-E3AF-088E65E8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48198"/>
              </p:ext>
            </p:extLst>
          </p:nvPr>
        </p:nvGraphicFramePr>
        <p:xfrm>
          <a:off x="623635" y="2234045"/>
          <a:ext cx="8364501" cy="3875808"/>
        </p:xfrm>
        <a:graphic>
          <a:graphicData uri="http://schemas.openxmlformats.org/drawingml/2006/table">
            <a:tbl>
              <a:tblPr/>
              <a:tblGrid>
                <a:gridCol w="1705111">
                  <a:extLst>
                    <a:ext uri="{9D8B030D-6E8A-4147-A177-3AD203B41FA5}">
                      <a16:colId xmlns:a16="http://schemas.microsoft.com/office/drawing/2014/main" val="1267541884"/>
                    </a:ext>
                  </a:extLst>
                </a:gridCol>
                <a:gridCol w="3329695">
                  <a:extLst>
                    <a:ext uri="{9D8B030D-6E8A-4147-A177-3AD203B41FA5}">
                      <a16:colId xmlns:a16="http://schemas.microsoft.com/office/drawing/2014/main" val="2339044502"/>
                    </a:ext>
                  </a:extLst>
                </a:gridCol>
                <a:gridCol w="3329695">
                  <a:extLst>
                    <a:ext uri="{9D8B030D-6E8A-4147-A177-3AD203B41FA5}">
                      <a16:colId xmlns:a16="http://schemas.microsoft.com/office/drawing/2014/main" val="2978806300"/>
                    </a:ext>
                  </a:extLst>
                </a:gridCol>
              </a:tblGrid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特性​​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框式交换机（</a:t>
                      </a:r>
                      <a:r>
                        <a:rPr kumimoji="0" lang="e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Chassis）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盒式交换机（</a:t>
                      </a:r>
                      <a:r>
                        <a:rPr kumimoji="0" lang="e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ToR）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095399"/>
                  </a:ext>
                </a:extLst>
              </a:tr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​​物理形态​​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机架式铁框（多槽位）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独立铁盒（固定端口）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723604"/>
                  </a:ext>
                </a:extLst>
              </a:tr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​​槽位价值​​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插业务板卡→灵活扩展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整机更换→扩容量跳跃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0021"/>
                  </a:ext>
                </a:extLst>
              </a:tr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​​典型成本​​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空框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单板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单台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 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8998"/>
                  </a:ext>
                </a:extLst>
              </a:tr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​​适用场景​​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核心层（高密度大流量）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接入层（柜顶连接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27947"/>
                  </a:ext>
                </a:extLst>
              </a:tr>
              <a:tr h="645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特点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模块化设计，可热插拔，高可靠性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一体化设计，成本低，部署简单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1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08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2A279-D026-9545-D2A2-98C573A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框式 </a:t>
            </a:r>
            <a:r>
              <a:rPr lang="en" altLang="zh-CN" dirty="0"/>
              <a:t>vs </a:t>
            </a:r>
            <a:r>
              <a:rPr lang="zh-CN" altLang="en-US" dirty="0"/>
              <a:t>盒式设备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904C2-08AC-E5C1-4BE7-09B3E6BAD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/>
              <a:t>为什么框式更重要？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万卡集群需要 </a:t>
            </a:r>
            <a:r>
              <a:rPr lang="en-US" altLang="zh-CN" dirty="0"/>
              <a:t>7×24</a:t>
            </a:r>
            <a:r>
              <a:rPr lang="zh-CN" altLang="en-US" dirty="0"/>
              <a:t> 小时不间断运行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框式设备可在线更换故障模块，无需停机</a:t>
            </a:r>
          </a:p>
        </p:txBody>
      </p:sp>
      <p:pic>
        <p:nvPicPr>
          <p:cNvPr id="5122" name="Picture 2" descr="交换机的体系结构和各部件说明- pipci - 博客园">
            <a:extLst>
              <a:ext uri="{FF2B5EF4-FFF2-40B4-BE49-F238E27FC236}">
                <a16:creationId xmlns:a16="http://schemas.microsoft.com/office/drawing/2014/main" id="{CDC4DD9C-A942-7C1B-BF8B-D2338F011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9" y="3093698"/>
            <a:ext cx="4368944" cy="3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9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A4C120-6CB0-6F38-E539-C30B331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框式 </a:t>
            </a:r>
            <a:r>
              <a:rPr lang="en" altLang="zh-CN" dirty="0"/>
              <a:t>vs </a:t>
            </a:r>
            <a:r>
              <a:rPr lang="zh-CN" altLang="en-US" dirty="0"/>
              <a:t>盒式设备</a:t>
            </a:r>
          </a:p>
        </p:txBody>
      </p:sp>
      <p:pic>
        <p:nvPicPr>
          <p:cNvPr id="6148" name="Picture 4" descr="TS7914（新）">
            <a:extLst>
              <a:ext uri="{FF2B5EF4-FFF2-40B4-BE49-F238E27FC236}">
                <a16:creationId xmlns:a16="http://schemas.microsoft.com/office/drawing/2014/main" id="{4B112C30-B6E9-69C5-C812-D9E3162FB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946" r="20025" b="8109"/>
          <a:stretch/>
        </p:blipFill>
        <p:spPr bwMode="auto">
          <a:xfrm>
            <a:off x="884693" y="1162500"/>
            <a:ext cx="3771719" cy="524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G-S6990-64OC2XS">
            <a:extLst>
              <a:ext uri="{FF2B5EF4-FFF2-40B4-BE49-F238E27FC236}">
                <a16:creationId xmlns:a16="http://schemas.microsoft.com/office/drawing/2014/main" id="{22726204-05F6-7EC1-EAAD-134F82AC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32272" r="6147" b="31364"/>
          <a:stretch/>
        </p:blipFill>
        <p:spPr bwMode="auto">
          <a:xfrm>
            <a:off x="6459556" y="1195550"/>
            <a:ext cx="4978490" cy="20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G-S6990-128QC2XS">
            <a:extLst>
              <a:ext uri="{FF2B5EF4-FFF2-40B4-BE49-F238E27FC236}">
                <a16:creationId xmlns:a16="http://schemas.microsoft.com/office/drawing/2014/main" id="{B85C3449-79AA-12EA-1485-5076CF9CB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28637" r="10578" b="28940"/>
          <a:stretch/>
        </p:blipFill>
        <p:spPr bwMode="auto">
          <a:xfrm>
            <a:off x="6585532" y="3524531"/>
            <a:ext cx="4726538" cy="248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8343C6-7ACF-04FF-4642-B16092F2B042}"/>
              </a:ext>
            </a:extLst>
          </p:cNvPr>
          <p:cNvSpPr txBox="1"/>
          <p:nvPr/>
        </p:nvSpPr>
        <p:spPr>
          <a:xfrm>
            <a:off x="6654224" y="5961670"/>
            <a:ext cx="458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提供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128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个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GE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端口，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个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10</a:t>
            </a: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GE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端口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5F837C-8DC5-AD8E-4E40-317058022260}"/>
              </a:ext>
            </a:extLst>
          </p:cNvPr>
          <p:cNvSpPr txBox="1"/>
          <p:nvPr/>
        </p:nvSpPr>
        <p:spPr>
          <a:xfrm>
            <a:off x="6806045" y="3093664"/>
            <a:ext cx="45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个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800</a:t>
            </a: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GE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端口或者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128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个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GE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6296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CBD07-1F20-2DDA-0361-C0BF30BB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铜缆 </a:t>
            </a:r>
            <a:r>
              <a:rPr lang="en" altLang="zh-CN" dirty="0"/>
              <a:t>vs </a:t>
            </a:r>
            <a:r>
              <a:rPr lang="zh-CN" altLang="en-US" dirty="0"/>
              <a:t>光纤：传输介质之战​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124E3D0D-7BC4-DE3D-30E0-70BF9298258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9454945"/>
              </p:ext>
            </p:extLst>
          </p:nvPr>
        </p:nvGraphicFramePr>
        <p:xfrm>
          <a:off x="623888" y="1651434"/>
          <a:ext cx="8080449" cy="4413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27693">
                  <a:extLst>
                    <a:ext uri="{9D8B030D-6E8A-4147-A177-3AD203B41FA5}">
                      <a16:colId xmlns:a16="http://schemas.microsoft.com/office/drawing/2014/main" val="1598109959"/>
                    </a:ext>
                  </a:extLst>
                </a:gridCol>
                <a:gridCol w="3226378">
                  <a:extLst>
                    <a:ext uri="{9D8B030D-6E8A-4147-A177-3AD203B41FA5}">
                      <a16:colId xmlns:a16="http://schemas.microsoft.com/office/drawing/2014/main" val="169005900"/>
                    </a:ext>
                  </a:extLst>
                </a:gridCol>
                <a:gridCol w="3226378">
                  <a:extLst>
                    <a:ext uri="{9D8B030D-6E8A-4147-A177-3AD203B41FA5}">
                      <a16:colId xmlns:a16="http://schemas.microsoft.com/office/drawing/2014/main" val="3653727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指标​​</a:t>
                      </a:r>
                      <a:endParaRPr kumimoji="0" lang="zh-CN" altLang="en-US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高速铜缆（</a:t>
                      </a:r>
                      <a:r>
                        <a:rPr kumimoji="0" lang="en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DAC）</a:t>
                      </a:r>
                      <a:endParaRPr kumimoji="0" lang="en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光纤（</a:t>
                      </a:r>
                      <a:r>
                        <a:rPr kumimoji="0" lang="en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AOC/</a:t>
                      </a:r>
                      <a:r>
                        <a:rPr kumimoji="0" lang="zh-CN" altLang="en-US" sz="16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光模块）</a:t>
                      </a:r>
                      <a:endParaRPr kumimoji="0" lang="zh-CN" altLang="en-US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71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​​传输原理​​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电信号（电压波动）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光信号（激光脉冲）</a:t>
                      </a:r>
                      <a:endParaRPr kumimoji="0" lang="zh-CN" altLang="en-US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9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​​信号衰减​​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7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米后剧烈衰减（＞</a:t>
                      </a: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3</a:t>
                      </a:r>
                      <a:r>
                        <a:rPr kumimoji="0" lang="e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dB）</a:t>
                      </a:r>
                      <a:endParaRPr kumimoji="0" lang="e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100</a:t>
                      </a:r>
                      <a:r>
                        <a:rPr kumimoji="0" lang="zh-CN" altLang="en-US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米衰减≈</a:t>
                      </a:r>
                      <a:r>
                        <a:rPr kumimoji="0" lang="en-US" altLang="zh-CN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0.1</a:t>
                      </a:r>
                      <a:r>
                        <a:rPr kumimoji="0" lang="en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dB</a:t>
                      </a:r>
                      <a:endParaRPr kumimoji="0" lang="en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183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​​电磁干扰​​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怕强电机房（丢包率↑）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完全免疫</a:t>
                      </a:r>
                      <a:endParaRPr kumimoji="0" lang="zh-CN" altLang="en-US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36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​​成本真相​​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$200/3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米，低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$2000/100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米（含光模块），高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641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​​抉择关键​​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仅限机柜内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跨机柜</a:t>
                      </a: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/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跨楼层必选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5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传输距离</a:t>
                      </a:r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&lt;5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&gt;100</a:t>
                      </a: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</a:rPr>
                        <a:t>米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3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传输速度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25G-100G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zh-CN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100G-400G</a:t>
                      </a:r>
                      <a:endParaRPr kumimoji="0" lang="zh-CN" altLang="en-US" sz="1400" b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630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适用场景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服务器内部、短距离连接</a:t>
                      </a:r>
                      <a:endParaRPr kumimoji="0" lang="en" sz="1400" b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+mn-ea"/>
                          <a:cs typeface="+mn-cs"/>
                        </a:rPr>
                        <a:t>机柜间、数据中心间连接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5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9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60B51E-00FC-728F-1A95-26330E09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铜缆 </a:t>
            </a:r>
            <a:r>
              <a:rPr lang="en" altLang="zh-CN" dirty="0"/>
              <a:t>vs </a:t>
            </a:r>
            <a:r>
              <a:rPr lang="zh-CN" altLang="en-US" dirty="0"/>
              <a:t>光纤：传输介质之战​</a:t>
            </a:r>
          </a:p>
        </p:txBody>
      </p:sp>
      <p:pic>
        <p:nvPicPr>
          <p:cNvPr id="3076" name="Picture 4" descr="英伟达新款GPU 采用NVLink 铜缆全互连技术，该产品性能如何？ - 知乎">
            <a:extLst>
              <a:ext uri="{FF2B5EF4-FFF2-40B4-BE49-F238E27FC236}">
                <a16:creationId xmlns:a16="http://schemas.microsoft.com/office/drawing/2014/main" id="{443B025D-C079-4BB5-A1D6-1ED8A48E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54" y="1246909"/>
            <a:ext cx="8497454" cy="4779818"/>
          </a:xfrm>
          <a:prstGeom prst="roundRect">
            <a:avLst>
              <a:gd name="adj" fmla="val 62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英伟达GPU性能怪兽芯片架构深度剖析- 知乎">
            <a:extLst>
              <a:ext uri="{FF2B5EF4-FFF2-40B4-BE49-F238E27FC236}">
                <a16:creationId xmlns:a16="http://schemas.microsoft.com/office/drawing/2014/main" id="{1FB8AFEC-988B-1291-32B4-FC6022C83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9"/>
          <a:stretch/>
        </p:blipFill>
        <p:spPr bwMode="auto">
          <a:xfrm>
            <a:off x="381055" y="2901813"/>
            <a:ext cx="5172796" cy="3453267"/>
          </a:xfrm>
          <a:prstGeom prst="roundRect">
            <a:avLst>
              <a:gd name="adj" fmla="val 67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046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BAA7F-DD02-28F5-B6CB-185ED7C9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铜缆 </a:t>
            </a:r>
            <a:r>
              <a:rPr lang="en" altLang="zh-CN" dirty="0"/>
              <a:t>vs </a:t>
            </a:r>
            <a:r>
              <a:rPr lang="zh-CN" altLang="en-US" dirty="0"/>
              <a:t>光纤：传输介质之战​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E4D23-9B14-DBBC-9EF5-7CDF94083B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AB4BDB-A3F7-DD80-DB9B-6BFDA2F0AE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100" name="Picture 4" descr="图片">
            <a:extLst>
              <a:ext uri="{FF2B5EF4-FFF2-40B4-BE49-F238E27FC236}">
                <a16:creationId xmlns:a16="http://schemas.microsoft.com/office/drawing/2014/main" id="{E561E391-36FD-3172-27A5-6CCFE55D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1246908"/>
            <a:ext cx="7889130" cy="4117140"/>
          </a:xfrm>
          <a:prstGeom prst="roundRect">
            <a:avLst>
              <a:gd name="adj" fmla="val 60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图片">
            <a:extLst>
              <a:ext uri="{FF2B5EF4-FFF2-40B4-BE49-F238E27FC236}">
                <a16:creationId xmlns:a16="http://schemas.microsoft.com/office/drawing/2014/main" id="{C3E034F4-C906-05F0-C1B6-4DB49953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7" y="2715110"/>
            <a:ext cx="7010112" cy="3643798"/>
          </a:xfrm>
          <a:prstGeom prst="roundRect">
            <a:avLst>
              <a:gd name="adj" fmla="val 7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623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通信机制</a:t>
            </a:r>
            <a:endParaRPr lang="en-US" altLang="zh-CN" b="1" i="0" dirty="0">
              <a:effectLst/>
              <a:latin typeface="system-ui"/>
            </a:endParaRPr>
          </a:p>
          <a:p>
            <a:r>
              <a:rPr lang="zh-CN" altLang="en-US" sz="7200" b="1" i="0" dirty="0">
                <a:effectLst/>
                <a:latin typeface="system-ui"/>
              </a:rPr>
              <a:t>数据传输方式</a:t>
            </a:r>
          </a:p>
        </p:txBody>
      </p:sp>
    </p:spTree>
    <p:extLst>
      <p:ext uri="{BB962C8B-B14F-4D97-AF65-F5344CB8AC3E}">
        <p14:creationId xmlns:p14="http://schemas.microsoft.com/office/powerpoint/2010/main" val="379217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万卡集群，感觉很难，但不就是把 </a:t>
            </a:r>
            <a:r>
              <a:rPr lang="en-US" altLang="zh-CN" sz="2400" dirty="0"/>
              <a:t>GPU/NPU</a:t>
            </a:r>
            <a:r>
              <a:rPr lang="zh-CN" altLang="en-US" sz="2400" dirty="0"/>
              <a:t> 都放在一起堆料吗？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但你想过吗？多层和单层组网、带宽收敛比、网络拓扑、多平面网络、交换槽位和端口、铜互联和光互联、单轨和多轨通信、框和盒关系。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2D134E-57C5-96AE-D1AE-57E2004B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单轨 </a:t>
            </a:r>
            <a:r>
              <a:rPr lang="en" altLang="zh-CN" dirty="0"/>
              <a:t>vs </a:t>
            </a:r>
            <a:r>
              <a:rPr lang="zh-CN" altLang="en-US" dirty="0"/>
              <a:t>多轨通信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721485-0F64-6B58-DC3E-8F6A211F7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3180339"/>
          </a:xfrm>
        </p:spPr>
        <p:txBody>
          <a:bodyPr/>
          <a:lstStyle/>
          <a:p>
            <a:r>
              <a:rPr lang="zh-CN" altLang="en-US" b="1" dirty="0"/>
              <a:t>单轨通信：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像单车道公路，数据排队传输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常见于传统以太网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容易拥堵，不适合</a:t>
            </a:r>
            <a:r>
              <a:rPr lang="en" altLang="zh-CN" dirty="0"/>
              <a:t>AI</a:t>
            </a:r>
            <a:r>
              <a:rPr lang="zh-CN" altLang="en-US" dirty="0"/>
              <a:t>训练</a:t>
            </a:r>
          </a:p>
          <a:p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DD70ED40-AF3B-8321-BB38-091C82A6B8B6}"/>
              </a:ext>
            </a:extLst>
          </p:cNvPr>
          <p:cNvSpPr txBox="1">
            <a:spLocks/>
          </p:cNvSpPr>
          <p:nvPr/>
        </p:nvSpPr>
        <p:spPr>
          <a:xfrm>
            <a:off x="6181509" y="1246188"/>
            <a:ext cx="5132676" cy="31803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016" indent="-342900"/>
            <a:r>
              <a:rPr lang="zh-CN" altLang="en-US" b="1" dirty="0"/>
              <a:t>多轨通信：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像多车道高速公路，数据并行传输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NVLink 4.0</a:t>
            </a:r>
            <a:r>
              <a:rPr lang="zh-CN" altLang="en-US" dirty="0"/>
              <a:t>支持</a:t>
            </a:r>
            <a:r>
              <a:rPr lang="en-US" altLang="zh-CN" dirty="0"/>
              <a:t>18</a:t>
            </a:r>
            <a:r>
              <a:rPr lang="zh-CN" altLang="en-US" dirty="0"/>
              <a:t>条并行</a:t>
            </a:r>
            <a:r>
              <a:rPr lang="en-US" altLang="zh-CN" dirty="0"/>
              <a:t>"</a:t>
            </a:r>
            <a:r>
              <a:rPr lang="zh-CN" altLang="en-US" dirty="0"/>
              <a:t>数据车道</a:t>
            </a:r>
            <a:r>
              <a:rPr lang="en-US" altLang="zh-CN" dirty="0"/>
              <a:t>"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是</a:t>
            </a:r>
            <a:r>
              <a:rPr lang="en" altLang="zh-CN" dirty="0"/>
              <a:t>Scale Up</a:t>
            </a:r>
            <a:r>
              <a:rPr lang="zh-CN" altLang="en-US" dirty="0"/>
              <a:t>性能的关键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E3CA12-7775-44D8-B264-11F1F0782F22}"/>
              </a:ext>
            </a:extLst>
          </p:cNvPr>
          <p:cNvSpPr txBox="1"/>
          <p:nvPr/>
        </p:nvSpPr>
        <p:spPr>
          <a:xfrm>
            <a:off x="766330" y="4561465"/>
            <a:ext cx="8201025" cy="977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766" indent="-3429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Scale Up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依赖多轨通信实现单机内 </a:t>
            </a: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GPU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闪电交互</a:t>
            </a:r>
            <a:endParaRPr lang="en-US" altLang="zh-CN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124766" indent="-3429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Scale Out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则需要智能路由确保跨服务器数据流高效</a:t>
            </a:r>
          </a:p>
        </p:txBody>
      </p:sp>
    </p:spTree>
    <p:extLst>
      <p:ext uri="{BB962C8B-B14F-4D97-AF65-F5344CB8AC3E}">
        <p14:creationId xmlns:p14="http://schemas.microsoft.com/office/powerpoint/2010/main" val="296360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2D134E-57C5-96AE-D1AE-57E2004B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单轨 </a:t>
            </a:r>
            <a:r>
              <a:rPr lang="en" altLang="zh-CN" dirty="0"/>
              <a:t>vs </a:t>
            </a:r>
            <a:r>
              <a:rPr lang="zh-CN" altLang="en-US" dirty="0"/>
              <a:t>多轨通信</a:t>
            </a:r>
          </a:p>
        </p:txBody>
      </p:sp>
      <p:pic>
        <p:nvPicPr>
          <p:cNvPr id="7170" name="Picture 2" descr="在这里插入图片描述">
            <a:extLst>
              <a:ext uri="{FF2B5EF4-FFF2-40B4-BE49-F238E27FC236}">
                <a16:creationId xmlns:a16="http://schemas.microsoft.com/office/drawing/2014/main" id="{6DF35080-2EEF-3D87-0A4E-DE8BF1927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3"/>
          <a:stretch/>
        </p:blipFill>
        <p:spPr bwMode="auto">
          <a:xfrm>
            <a:off x="1526381" y="1111979"/>
            <a:ext cx="9144000" cy="53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7C53D-DF94-7BA9-68BE-A4A16D0C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Scale-up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Scale-out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F4349524-B1DB-4093-8F8B-688B9D7CBC4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79208" y="1569029"/>
          <a:ext cx="10638345" cy="44888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3707">
                  <a:extLst>
                    <a:ext uri="{9D8B030D-6E8A-4147-A177-3AD203B41FA5}">
                      <a16:colId xmlns:a16="http://schemas.microsoft.com/office/drawing/2014/main" val="2263295546"/>
                    </a:ext>
                  </a:extLst>
                </a:gridCol>
                <a:gridCol w="4312319">
                  <a:extLst>
                    <a:ext uri="{9D8B030D-6E8A-4147-A177-3AD203B41FA5}">
                      <a16:colId xmlns:a16="http://schemas.microsoft.com/office/drawing/2014/main" val="3817647485"/>
                    </a:ext>
                  </a:extLst>
                </a:gridCol>
                <a:gridCol w="4312319">
                  <a:extLst>
                    <a:ext uri="{9D8B030D-6E8A-4147-A177-3AD203B41FA5}">
                      <a16:colId xmlns:a16="http://schemas.microsoft.com/office/drawing/2014/main" val="2926272912"/>
                    </a:ext>
                  </a:extLst>
                </a:gridCol>
              </a:tblGrid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场景​​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Scale-up（</a:t>
                      </a: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纵向扩展）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Scale-out（</a:t>
                      </a: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横向扩展）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380916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​​核心目标​​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单个“超级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”能力超强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千 </a:t>
                      </a:r>
                      <a:r>
                        <a:rPr kumimoji="0" lang="en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实现高效协同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37246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​​网络重点​​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NVLink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带宽​​（喂饱单个猛兽）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低延迟 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高带宽​​（万卡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齐心协作）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68439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​​致命瓶颈​​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链路带宽不足 → 算力闲置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网络延迟高 → 集体“等数据”挂机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359918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延迟敏感度​​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纳秒级（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根头发掉落时长）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微秒级（蜜蜂振翅一次）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57637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数据传输距离​​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机箱内（铜缆直连）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跨机柜（必须光纤）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62541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拓扑依赖​​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全连接拓扑（不惜代价直连）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胖树拓扑（成本效率平衡）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886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77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61B94-D18B-2E69-6525-E3F4CBEF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找不到，根本找不到呀家人们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16095-B374-38C4-3AFA-1B889917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3" y="1755898"/>
            <a:ext cx="11759196" cy="37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7C53D-DF94-7BA9-68BE-A4A16D0C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Scale-up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Scale-out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F4349524-B1DB-4093-8F8B-688B9D7CBC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46345921"/>
              </p:ext>
            </p:extLst>
          </p:nvPr>
        </p:nvGraphicFramePr>
        <p:xfrm>
          <a:off x="779208" y="1569029"/>
          <a:ext cx="10638345" cy="44888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3707">
                  <a:extLst>
                    <a:ext uri="{9D8B030D-6E8A-4147-A177-3AD203B41FA5}">
                      <a16:colId xmlns:a16="http://schemas.microsoft.com/office/drawing/2014/main" val="2263295546"/>
                    </a:ext>
                  </a:extLst>
                </a:gridCol>
                <a:gridCol w="4312319">
                  <a:extLst>
                    <a:ext uri="{9D8B030D-6E8A-4147-A177-3AD203B41FA5}">
                      <a16:colId xmlns:a16="http://schemas.microsoft.com/office/drawing/2014/main" val="3817647485"/>
                    </a:ext>
                  </a:extLst>
                </a:gridCol>
                <a:gridCol w="4312319">
                  <a:extLst>
                    <a:ext uri="{9D8B030D-6E8A-4147-A177-3AD203B41FA5}">
                      <a16:colId xmlns:a16="http://schemas.microsoft.com/office/drawing/2014/main" val="2926272912"/>
                    </a:ext>
                  </a:extLst>
                </a:gridCol>
              </a:tblGrid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场景​​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Scale-up（</a:t>
                      </a: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纵向扩展）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Scale-out（</a:t>
                      </a:r>
                      <a:r>
                        <a:rPr kumimoji="0" lang="zh-CN" altLang="en-US" sz="20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横向扩展）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380916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​​核心目标​​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单个“超级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”能力超强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千 </a:t>
                      </a:r>
                      <a:r>
                        <a:rPr kumimoji="0" lang="en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实现高效协同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37246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​​网络重点​​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NVLink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带宽​​（喂饱单个猛兽）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低延迟 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高带宽​​（万卡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齐心协作）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68439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​​致命瓶颈​​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链路带宽不足 → 算力闲置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网络延迟高 → 集体“等数据”挂机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359918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延迟敏感度​​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纳秒级（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根头发掉落时长）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微秒级（蜜蜂振翅一次）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57637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数据传输距离​​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机箱内（铜缆直连）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跨机柜（必须光纤）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62541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拓扑依赖​​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全连接拓扑（不惜代价直连）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胖树拓扑（成本效率平衡）</a:t>
                      </a:r>
                    </a:p>
                  </a:txBody>
                  <a:tcPr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886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52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网络架构基础：城市交通系统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网络效率关键：带宽与流量管理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网络硬件基础：交通基础设施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通信机制：数据传输方式，交规与道路标准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Gill Sans MT" panose="020B0502020104020203" pitchFamily="34" charset="0"/>
              </a:rPr>
              <a:t>网络架构基础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sz="7200" dirty="0">
                <a:latin typeface="Gill Sans MT" panose="020B0502020104020203" pitchFamily="34" charset="0"/>
              </a:rPr>
              <a:t>城市交通系统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84F2-9B46-56C3-8B4F-BDC7C92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网络层级结构：单层 </a:t>
            </a:r>
            <a:r>
              <a:rPr lang="en" altLang="zh-CN" dirty="0"/>
              <a:t>vs </a:t>
            </a:r>
            <a:r>
              <a:rPr lang="zh-CN" altLang="en-US" dirty="0"/>
              <a:t>多层组网​结构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5838F4-DE33-7190-0789-BB4523091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单层组网：</a:t>
            </a:r>
            <a:r>
              <a:rPr lang="zh-CN" altLang="en-US" dirty="0"/>
              <a:t>像地铁系统，所有站点直接相连（如 </a:t>
            </a:r>
            <a:r>
              <a:rPr lang="en" altLang="zh-CN" dirty="0"/>
              <a:t>NVLink</a:t>
            </a:r>
            <a:r>
              <a:rPr lang="zh-CN" altLang="en-US" dirty="0"/>
              <a:t> 全互联），适合 </a:t>
            </a:r>
            <a:r>
              <a:rPr lang="en" altLang="zh-CN" dirty="0"/>
              <a:t>Scale Up</a:t>
            </a:r>
            <a:r>
              <a:rPr lang="zh-CN" altLang="en" dirty="0"/>
              <a:t>（</a:t>
            </a:r>
            <a:r>
              <a:rPr lang="zh-CN" altLang="en-US" dirty="0"/>
              <a:t>单节点内多 </a:t>
            </a:r>
            <a:r>
              <a:rPr lang="en" altLang="zh-CN" dirty="0"/>
              <a:t>GPU</a:t>
            </a:r>
            <a:r>
              <a:rPr lang="zh-CN" altLang="en-US" dirty="0"/>
              <a:t> 通信）</a:t>
            </a:r>
            <a:endParaRPr lang="en-US" altLang="zh-CN" dirty="0"/>
          </a:p>
          <a:p>
            <a:r>
              <a:rPr lang="zh-CN" altLang="en-US" b="1" dirty="0"/>
              <a:t>多层组网：</a:t>
            </a:r>
            <a:r>
              <a:rPr lang="zh-CN" altLang="en-US" dirty="0"/>
              <a:t>像地铁</a:t>
            </a:r>
            <a:r>
              <a:rPr lang="en-US" altLang="zh-CN" dirty="0"/>
              <a:t>+</a:t>
            </a:r>
            <a:r>
              <a:rPr lang="zh-CN" altLang="en-US" dirty="0"/>
              <a:t>公交</a:t>
            </a:r>
            <a:r>
              <a:rPr lang="en-US" altLang="zh-CN" dirty="0"/>
              <a:t>+</a:t>
            </a:r>
            <a:r>
              <a:rPr lang="zh-CN" altLang="en-US" dirty="0"/>
              <a:t>高架的立体交通，分核心层</a:t>
            </a:r>
            <a:r>
              <a:rPr lang="en-US" altLang="zh-CN" dirty="0"/>
              <a:t>/</a:t>
            </a:r>
            <a:r>
              <a:rPr lang="zh-CN" altLang="en-US" dirty="0"/>
              <a:t>汇聚层</a:t>
            </a:r>
            <a:r>
              <a:rPr lang="en-US" altLang="zh-CN" dirty="0"/>
              <a:t>/</a:t>
            </a:r>
            <a:r>
              <a:rPr lang="zh-CN" altLang="en-US" dirty="0"/>
              <a:t>接入层，适合 </a:t>
            </a:r>
            <a:r>
              <a:rPr lang="en" altLang="zh-CN" dirty="0"/>
              <a:t>Scale Out</a:t>
            </a:r>
            <a:r>
              <a:rPr lang="zh-CN" altLang="en" dirty="0"/>
              <a:t>（</a:t>
            </a:r>
            <a:r>
              <a:rPr lang="zh-CN" altLang="en-US" dirty="0"/>
              <a:t>多服务器集群）</a:t>
            </a:r>
            <a:endParaRPr lang="en-US" altLang="zh-CN" dirty="0"/>
          </a:p>
          <a:p>
            <a:endParaRPr lang="en" altLang="zh-CN" dirty="0"/>
          </a:p>
          <a:p>
            <a:r>
              <a:rPr lang="en" altLang="zh-CN" dirty="0"/>
              <a:t>Leaf-Spine</a:t>
            </a:r>
            <a:r>
              <a:rPr lang="zh-CN" altLang="en-US" dirty="0"/>
              <a:t> 三层胖树架构​​：</a:t>
            </a:r>
          </a:p>
          <a:p>
            <a:pPr lvl="1"/>
            <a:r>
              <a:rPr lang="en" altLang="zh-CN" dirty="0"/>
              <a:t>Leaf</a:t>
            </a:r>
            <a:r>
              <a:rPr lang="zh-CN" altLang="en-US" dirty="0"/>
              <a:t> 层交换机（柜顶）：直连 </a:t>
            </a:r>
            <a:r>
              <a:rPr lang="en" altLang="zh-CN" dirty="0"/>
              <a:t>GPU</a:t>
            </a:r>
            <a:r>
              <a:rPr lang="zh-CN" altLang="en-US" dirty="0"/>
              <a:t> 服务器</a:t>
            </a:r>
          </a:p>
          <a:p>
            <a:pPr lvl="1"/>
            <a:r>
              <a:rPr lang="en" altLang="zh-CN" dirty="0"/>
              <a:t>Spine</a:t>
            </a:r>
            <a:r>
              <a:rPr lang="zh-CN" altLang="en-US" dirty="0"/>
              <a:t> 层交换机（核心）：高速互联 </a:t>
            </a:r>
            <a:r>
              <a:rPr lang="en" altLang="zh-CN" dirty="0"/>
              <a:t>Leaf</a:t>
            </a:r>
            <a:r>
              <a:rPr lang="zh-CN" altLang="en-US" dirty="0"/>
              <a:t> 交换机</a:t>
            </a:r>
          </a:p>
          <a:p>
            <a:r>
              <a:rPr lang="zh-CN" altLang="en-US" dirty="0"/>
              <a:t>​​无阻塞规则​​：核心层带宽 ≥ 所有 </a:t>
            </a:r>
            <a:r>
              <a:rPr lang="en" altLang="zh-CN" dirty="0"/>
              <a:t>Leaf</a:t>
            </a:r>
            <a:r>
              <a:rPr lang="zh-CN" altLang="en-US" dirty="0"/>
              <a:t> 层带宽总和</a:t>
            </a:r>
          </a:p>
        </p:txBody>
      </p:sp>
    </p:spTree>
    <p:extLst>
      <p:ext uri="{BB962C8B-B14F-4D97-AF65-F5344CB8AC3E}">
        <p14:creationId xmlns:p14="http://schemas.microsoft.com/office/powerpoint/2010/main" val="42813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36822</TotalTime>
  <Words>1479</Words>
  <Application>Microsoft Macintosh PowerPoint</Application>
  <PresentationFormat>自定义</PresentationFormat>
  <Paragraphs>201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  github.com/Infrasys-AI/AIInfra</vt:lpstr>
      <vt:lpstr>Question？</vt:lpstr>
      <vt:lpstr>Content</vt:lpstr>
      <vt:lpstr>找不到，根本找不到呀家人们</vt:lpstr>
      <vt:lpstr>Scale-up vs Scale-out</vt:lpstr>
      <vt:lpstr>目录</vt:lpstr>
      <vt:lpstr>PowerPoint 演示文稿</vt:lpstr>
      <vt:lpstr>网络层级结构：单层 vs 多层组网​结构</vt:lpstr>
      <vt:lpstr>网络层级结构：单层 vs 多层组网​结构</vt:lpstr>
      <vt:lpstr>组网：优先选400G的场景  vs  优先选200G的场景 </vt:lpstr>
      <vt:lpstr>PowerPoint 演示文稿</vt:lpstr>
      <vt:lpstr>带宽收敛比：无收敛 vs N:1 收敛</vt:lpstr>
      <vt:lpstr>带宽收敛比：无收敛 vs N:1 收敛</vt:lpstr>
      <vt:lpstr>网络拓扑：决定数据传输路径​</vt:lpstr>
      <vt:lpstr>网络拓扑：决定数据传输路径​</vt:lpstr>
      <vt:lpstr>网络拓扑：决定数据传输路径​</vt:lpstr>
      <vt:lpstr>网络拓扑：决定数据传输路径​</vt:lpstr>
      <vt:lpstr>组网：优先选400G的场景  vs  优先选200G的场景 </vt:lpstr>
      <vt:lpstr>PowerPoint 演示文稿</vt:lpstr>
      <vt:lpstr>多平面网络，业务隔离术，​数据使用专用网络通道</vt:lpstr>
      <vt:lpstr>万卡AI 集群网络平面划分</vt:lpstr>
      <vt:lpstr>框式 vs 盒式设备</vt:lpstr>
      <vt:lpstr>框式 vs 盒式设备</vt:lpstr>
      <vt:lpstr>框式 vs 盒式设备</vt:lpstr>
      <vt:lpstr>铜缆 vs 光纤：传输介质之战​</vt:lpstr>
      <vt:lpstr>铜缆 vs 光纤：传输介质之战​</vt:lpstr>
      <vt:lpstr>铜缆 vs 光纤：传输介质之战​</vt:lpstr>
      <vt:lpstr>PowerPoint 演示文稿</vt:lpstr>
      <vt:lpstr>单轨 vs 多轨通信</vt:lpstr>
      <vt:lpstr>单轨 vs 多轨通信</vt:lpstr>
      <vt:lpstr>PowerPoint 演示文稿</vt:lpstr>
      <vt:lpstr>Scale-up vs Scale-out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13357</cp:revision>
  <cp:lastPrinted>2023-09-08T09:14:01Z</cp:lastPrinted>
  <dcterms:created xsi:type="dcterms:W3CDTF">2020-08-28T08:44:19Z</dcterms:created>
  <dcterms:modified xsi:type="dcterms:W3CDTF">2025-08-16T13:33:44Z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